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Economica"/>
      <p:regular r:id="rId13"/>
      <p:bold r:id="rId14"/>
      <p:italic r:id="rId15"/>
      <p:boldItalic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gdTsysg9IT5TNaLQu/XU3UDsXC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font" Target="fonts/Economica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italic.fntdata"/><Relationship Id="rId14" Type="http://schemas.openxmlformats.org/officeDocument/2006/relationships/font" Target="fonts/Economica-bold.fntdata"/><Relationship Id="rId17" Type="http://schemas.openxmlformats.org/officeDocument/2006/relationships/font" Target="fonts/OpenSans-regular.fntdata"/><Relationship Id="rId16" Type="http://schemas.openxmlformats.org/officeDocument/2006/relationships/font" Target="fonts/Economica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italic.fntdata"/><Relationship Id="rId6" Type="http://schemas.openxmlformats.org/officeDocument/2006/relationships/slide" Target="slides/slide1.xml"/><Relationship Id="rId18" Type="http://schemas.openxmlformats.org/officeDocument/2006/relationships/font" Target="fonts/Open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0ec81fe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e0ec81fe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0c0019f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e0c0019f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0ec81fe2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e0ec81fe2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6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6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5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" name="Google Shape;22;p8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" name="Google Shape;23;p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2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p1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13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13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1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>
            <p:ph type="ctrTitle"/>
          </p:nvPr>
        </p:nvSpPr>
        <p:spPr>
          <a:xfrm>
            <a:off x="2644500" y="1252550"/>
            <a:ext cx="3855000" cy="1810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600"/>
              <a:t>Educazione al bene comune: imprese, giovani e società civile</a:t>
            </a:r>
            <a:endParaRPr sz="5700"/>
          </a:p>
        </p:txBody>
      </p:sp>
      <p:sp>
        <p:nvSpPr>
          <p:cNvPr id="63" name="Google Shape;63;p1"/>
          <p:cNvSpPr txBox="1"/>
          <p:nvPr>
            <p:ph idx="1" type="subTitle"/>
          </p:nvPr>
        </p:nvSpPr>
        <p:spPr>
          <a:xfrm>
            <a:off x="3044700" y="3346605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it"/>
              <a:t>18/19 Giugno</a:t>
            </a:r>
            <a:endParaRPr/>
          </a:p>
        </p:txBody>
      </p:sp>
      <p:pic>
        <p:nvPicPr>
          <p:cNvPr id="64" name="Google Shape;6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575" y="3887775"/>
            <a:ext cx="2270925" cy="9813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"/>
          <p:cNvSpPr txBox="1"/>
          <p:nvPr>
            <p:ph type="ctrTitle"/>
          </p:nvPr>
        </p:nvSpPr>
        <p:spPr>
          <a:xfrm>
            <a:off x="6938088" y="3904450"/>
            <a:ext cx="22059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it" sz="1800"/>
              <a:t>L’Italia riparte: visioni di futuro </a:t>
            </a:r>
            <a:br>
              <a:rPr lang="it" sz="1800"/>
            </a:br>
            <a:r>
              <a:rPr lang="it" sz="1800"/>
              <a:t>#tuttoèconnesso</a:t>
            </a:r>
            <a:endParaRPr sz="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26279"/>
            <a:ext cx="9144000" cy="5705854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"/>
          <p:cNvSpPr txBox="1"/>
          <p:nvPr/>
        </p:nvSpPr>
        <p:spPr>
          <a:xfrm>
            <a:off x="315000" y="102200"/>
            <a:ext cx="8514000" cy="34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rgbClr val="FFD9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600"/>
              <a:buFont typeface="Open Sans"/>
              <a:buChar char="-"/>
            </a:pPr>
            <a:r>
              <a:rPr b="1" lang="it" sz="2600">
                <a:solidFill>
                  <a:srgbClr val="FF9900"/>
                </a:solidFill>
                <a:latin typeface="Open Sans"/>
                <a:ea typeface="Open Sans"/>
                <a:cs typeface="Open Sans"/>
                <a:sym typeface="Open Sans"/>
              </a:rPr>
              <a:t>Bisogno di partenza</a:t>
            </a:r>
            <a:r>
              <a:rPr b="1" lang="it" sz="2600">
                <a:solidFill>
                  <a:srgbClr val="FFD966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b="1" lang="it" sz="2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Mancanza di promozione del bene comune</a:t>
            </a:r>
            <a:endParaRPr b="1" i="0" sz="2600" u="none" cap="none" strike="noStrik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600"/>
              <a:buFont typeface="Open Sans"/>
              <a:buChar char="-"/>
            </a:pPr>
            <a:r>
              <a:rPr b="1" lang="it" sz="2600">
                <a:solidFill>
                  <a:srgbClr val="FF9900"/>
                </a:solidFill>
                <a:latin typeface="Open Sans"/>
                <a:ea typeface="Open Sans"/>
                <a:cs typeface="Open Sans"/>
                <a:sym typeface="Open Sans"/>
              </a:rPr>
              <a:t>O</a:t>
            </a:r>
            <a:r>
              <a:rPr b="1" i="0" lang="it" sz="2600" u="none" cap="none" strike="noStrike">
                <a:solidFill>
                  <a:srgbClr val="FF9900"/>
                </a:solidFill>
                <a:latin typeface="Open Sans"/>
                <a:ea typeface="Open Sans"/>
                <a:cs typeface="Open Sans"/>
                <a:sym typeface="Open Sans"/>
              </a:rPr>
              <a:t>biettivo da raggiungere</a:t>
            </a:r>
            <a:r>
              <a:rPr b="1" i="0" lang="it" sz="2600" u="none" cap="none" strike="noStrike">
                <a:solidFill>
                  <a:srgbClr val="FFD966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b="1" i="0" lang="it" sz="2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sensibilizzare e promuovere il bene comune nella comunità locale </a:t>
            </a:r>
            <a:endParaRPr b="1" i="0" sz="2600" u="none" cap="none" strike="noStrik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600"/>
              <a:buFont typeface="Open Sans"/>
              <a:buChar char="-"/>
            </a:pPr>
            <a:r>
              <a:rPr b="1" lang="it" sz="2600">
                <a:solidFill>
                  <a:srgbClr val="FF9900"/>
                </a:solidFill>
                <a:latin typeface="Open Sans"/>
                <a:ea typeface="Open Sans"/>
                <a:cs typeface="Open Sans"/>
                <a:sym typeface="Open Sans"/>
              </a:rPr>
              <a:t>S</a:t>
            </a:r>
            <a:r>
              <a:rPr b="1" i="0" lang="it" sz="2600" u="none" cap="none" strike="noStrike">
                <a:solidFill>
                  <a:srgbClr val="FF9900"/>
                </a:solidFill>
                <a:latin typeface="Open Sans"/>
                <a:ea typeface="Open Sans"/>
                <a:cs typeface="Open Sans"/>
                <a:sym typeface="Open Sans"/>
              </a:rPr>
              <a:t>oluzione</a:t>
            </a:r>
            <a:r>
              <a:rPr b="1" i="0" lang="it" sz="2600" u="none" cap="none" strike="noStrike">
                <a:solidFill>
                  <a:srgbClr val="FFD966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b="1" i="0" lang="it" sz="2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Scambio di buone pratiche tra le diocesi coin</a:t>
            </a:r>
            <a:r>
              <a:rPr b="1" lang="it" sz="2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volte</a:t>
            </a:r>
            <a:endParaRPr b="1" i="0" sz="2600" u="none" cap="none" strike="noStrik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2"/>
          <p:cNvSpPr txBox="1"/>
          <p:nvPr>
            <p:ph idx="4294967295" type="ctrTitle"/>
          </p:nvPr>
        </p:nvSpPr>
        <p:spPr>
          <a:xfrm>
            <a:off x="6938088" y="3904450"/>
            <a:ext cx="22059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L’Italia riparte: visioni di futuro </a:t>
            </a:r>
            <a:b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</a:br>
            <a: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#tuttoèconnesso</a:t>
            </a:r>
            <a:endParaRPr b="0" i="0" sz="600" u="none" cap="none" strike="noStrik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73" name="Google Shape;7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3575" y="3887775"/>
            <a:ext cx="2270925" cy="98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26279"/>
            <a:ext cx="9144000" cy="570585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"/>
          <p:cNvSpPr txBox="1"/>
          <p:nvPr>
            <p:ph idx="1" type="body"/>
          </p:nvPr>
        </p:nvSpPr>
        <p:spPr>
          <a:xfrm>
            <a:off x="758125" y="1828225"/>
            <a:ext cx="2283000" cy="15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I</a:t>
            </a:r>
            <a:r>
              <a:rPr lang="it"/>
              <a:t>mprese locali coinvolte nell’indagine “indicatori di ecologia integrale”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0" name="Google Shape;80;p3"/>
          <p:cNvSpPr txBox="1"/>
          <p:nvPr>
            <p:ph idx="1" type="body"/>
          </p:nvPr>
        </p:nvSpPr>
        <p:spPr>
          <a:xfrm>
            <a:off x="5178275" y="1837975"/>
            <a:ext cx="23751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G</a:t>
            </a:r>
            <a:r>
              <a:rPr lang="it"/>
              <a:t>iovani (14-18 anni e 19-30 anni)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1" name="Google Shape;81;p3"/>
          <p:cNvSpPr txBox="1"/>
          <p:nvPr>
            <p:ph idx="1" type="body"/>
          </p:nvPr>
        </p:nvSpPr>
        <p:spPr>
          <a:xfrm>
            <a:off x="3302675" y="3525725"/>
            <a:ext cx="13434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Diocesi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2" name="Google Shape;82;p3"/>
          <p:cNvSpPr txBox="1"/>
          <p:nvPr>
            <p:ph idx="1" type="body"/>
          </p:nvPr>
        </p:nvSpPr>
        <p:spPr>
          <a:xfrm>
            <a:off x="5587825" y="3190225"/>
            <a:ext cx="15057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Istituzioni e cittadini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3" name="Google Shape;83;p3"/>
          <p:cNvSpPr txBox="1"/>
          <p:nvPr/>
        </p:nvSpPr>
        <p:spPr>
          <a:xfrm>
            <a:off x="1192178" y="547525"/>
            <a:ext cx="6597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FF9900"/>
                </a:solidFill>
                <a:latin typeface="Open Sans"/>
                <a:ea typeface="Open Sans"/>
                <a:cs typeface="Open Sans"/>
                <a:sym typeface="Open Sans"/>
              </a:rPr>
              <a:t>Target </a:t>
            </a:r>
            <a:r>
              <a:rPr b="1" i="0" lang="it" sz="3000" u="none" cap="none" strike="noStrike">
                <a:solidFill>
                  <a:srgbClr val="FFD966"/>
                </a:solidFill>
                <a:latin typeface="Open Sans"/>
                <a:ea typeface="Open Sans"/>
                <a:cs typeface="Open Sans"/>
                <a:sym typeface="Open Sans"/>
              </a:rPr>
              <a:t>delle idee progettuali</a:t>
            </a:r>
            <a:endParaRPr b="1" i="0" sz="2800" u="none" cap="none" strike="noStrike">
              <a:solidFill>
                <a:srgbClr val="FFD9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107400" y="192512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4156350" y="192512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2.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3"/>
          <p:cNvSpPr txBox="1"/>
          <p:nvPr/>
        </p:nvSpPr>
        <p:spPr>
          <a:xfrm>
            <a:off x="2471375" y="355662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3.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7" name="Google Shape;87;p3"/>
          <p:cNvSpPr txBox="1"/>
          <p:nvPr/>
        </p:nvSpPr>
        <p:spPr>
          <a:xfrm>
            <a:off x="4987650" y="322112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4.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3"/>
          <p:cNvSpPr txBox="1"/>
          <p:nvPr>
            <p:ph idx="4294967295" type="ctrTitle"/>
          </p:nvPr>
        </p:nvSpPr>
        <p:spPr>
          <a:xfrm>
            <a:off x="6938088" y="3904450"/>
            <a:ext cx="22059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L’Italia riparte: visioni di futuro </a:t>
            </a:r>
            <a:b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</a:br>
            <a: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#tuttoèconnesso</a:t>
            </a:r>
            <a:endParaRPr b="0" i="0" sz="600" u="none" cap="none" strike="noStrik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89" name="Google Shape;8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3575" y="3887775"/>
            <a:ext cx="2270925" cy="98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ge0ec81fe29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26279"/>
            <a:ext cx="9144000" cy="570585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ge0ec81fe29_0_0"/>
          <p:cNvSpPr txBox="1"/>
          <p:nvPr>
            <p:ph idx="1" type="body"/>
          </p:nvPr>
        </p:nvSpPr>
        <p:spPr>
          <a:xfrm>
            <a:off x="5751225" y="2868000"/>
            <a:ext cx="2283000" cy="11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Agorà di confronto fra le imprese e gli altri stakeholder coinvolti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6" name="Google Shape;96;ge0ec81fe29_0_0"/>
          <p:cNvSpPr txBox="1"/>
          <p:nvPr>
            <p:ph idx="1" type="body"/>
          </p:nvPr>
        </p:nvSpPr>
        <p:spPr>
          <a:xfrm>
            <a:off x="4470438" y="1774375"/>
            <a:ext cx="19155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S</a:t>
            </a:r>
            <a:r>
              <a:rPr lang="it"/>
              <a:t>eminari di conoscenza del territorio </a:t>
            </a:r>
            <a:endParaRPr/>
          </a:p>
        </p:txBody>
      </p:sp>
      <p:sp>
        <p:nvSpPr>
          <p:cNvPr id="97" name="Google Shape;97;ge0ec81fe29_0_0"/>
          <p:cNvSpPr txBox="1"/>
          <p:nvPr>
            <p:ph idx="1" type="body"/>
          </p:nvPr>
        </p:nvSpPr>
        <p:spPr>
          <a:xfrm>
            <a:off x="707500" y="1856425"/>
            <a:ext cx="27663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Presentazione di temi legati al bene comune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8" name="Google Shape;98;ge0ec81fe29_0_0"/>
          <p:cNvSpPr txBox="1"/>
          <p:nvPr>
            <p:ph idx="1" type="body"/>
          </p:nvPr>
        </p:nvSpPr>
        <p:spPr>
          <a:xfrm>
            <a:off x="2275250" y="3324300"/>
            <a:ext cx="21438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W</a:t>
            </a:r>
            <a:r>
              <a:rPr lang="it"/>
              <a:t>orkshop con tavoli di lavoro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9" name="Google Shape;99;ge0ec81fe29_0_0"/>
          <p:cNvSpPr txBox="1"/>
          <p:nvPr/>
        </p:nvSpPr>
        <p:spPr>
          <a:xfrm>
            <a:off x="1273203" y="351975"/>
            <a:ext cx="6597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FF9900"/>
                </a:solidFill>
                <a:latin typeface="Open Sans"/>
                <a:ea typeface="Open Sans"/>
                <a:cs typeface="Open Sans"/>
                <a:sym typeface="Open Sans"/>
              </a:rPr>
              <a:t>Attività</a:t>
            </a:r>
            <a:r>
              <a:rPr b="1" i="0" lang="it" sz="3000" u="none" cap="none" strike="noStrike">
                <a:solidFill>
                  <a:srgbClr val="FFD966"/>
                </a:solidFill>
                <a:latin typeface="Open Sans"/>
                <a:ea typeface="Open Sans"/>
                <a:cs typeface="Open Sans"/>
                <a:sym typeface="Open Sans"/>
              </a:rPr>
              <a:t> chiave</a:t>
            </a:r>
            <a:endParaRPr b="1" i="0" sz="3000" u="none" cap="none" strike="noStrike">
              <a:solidFill>
                <a:srgbClr val="FFD9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ge0ec81fe29_0_0"/>
          <p:cNvSpPr txBox="1"/>
          <p:nvPr/>
        </p:nvSpPr>
        <p:spPr>
          <a:xfrm>
            <a:off x="107400" y="192512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1" name="Google Shape;101;ge0ec81fe29_0_0"/>
          <p:cNvSpPr txBox="1"/>
          <p:nvPr/>
        </p:nvSpPr>
        <p:spPr>
          <a:xfrm>
            <a:off x="3639150" y="192512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2.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2" name="Google Shape;102;ge0ec81fe29_0_0"/>
          <p:cNvSpPr txBox="1"/>
          <p:nvPr/>
        </p:nvSpPr>
        <p:spPr>
          <a:xfrm>
            <a:off x="1614575" y="3355200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3.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ge0ec81fe29_0_0"/>
          <p:cNvSpPr txBox="1"/>
          <p:nvPr/>
        </p:nvSpPr>
        <p:spPr>
          <a:xfrm>
            <a:off x="5012550" y="3257950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4.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ge0ec81fe29_0_0"/>
          <p:cNvSpPr txBox="1"/>
          <p:nvPr>
            <p:ph idx="4294967295" type="ctrTitle"/>
          </p:nvPr>
        </p:nvSpPr>
        <p:spPr>
          <a:xfrm>
            <a:off x="6938088" y="3904450"/>
            <a:ext cx="22059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L’Italia riparte: visioni di futuro </a:t>
            </a:r>
            <a:b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</a:br>
            <a: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#tuttoèconnesso</a:t>
            </a:r>
            <a:endParaRPr b="0" i="0" sz="600" u="none" cap="none" strike="noStrik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105" name="Google Shape;105;ge0ec81fe29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3575" y="3887775"/>
            <a:ext cx="2270924" cy="981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ge0c0019f3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26279"/>
            <a:ext cx="9144000" cy="570585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e0c0019f3d_0_0"/>
          <p:cNvSpPr txBox="1"/>
          <p:nvPr>
            <p:ph idx="1" type="body"/>
          </p:nvPr>
        </p:nvSpPr>
        <p:spPr>
          <a:xfrm>
            <a:off x="831275" y="1863325"/>
            <a:ext cx="2283000" cy="15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Diocesi per la ricognizione delle imprese e per guidare il processo educativo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12" name="Google Shape;112;ge0c0019f3d_0_0"/>
          <p:cNvSpPr txBox="1"/>
          <p:nvPr>
            <p:ph idx="1" type="body"/>
          </p:nvPr>
        </p:nvSpPr>
        <p:spPr>
          <a:xfrm>
            <a:off x="4007825" y="2095738"/>
            <a:ext cx="2375100" cy="4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Imprese locali </a:t>
            </a:r>
            <a:endParaRPr/>
          </a:p>
        </p:txBody>
      </p:sp>
      <p:sp>
        <p:nvSpPr>
          <p:cNvPr id="113" name="Google Shape;113;ge0c0019f3d_0_0"/>
          <p:cNvSpPr txBox="1"/>
          <p:nvPr>
            <p:ph idx="1" type="body"/>
          </p:nvPr>
        </p:nvSpPr>
        <p:spPr>
          <a:xfrm>
            <a:off x="3032300" y="3539025"/>
            <a:ext cx="2205900" cy="4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Terzo Settore </a:t>
            </a:r>
            <a:endParaRPr/>
          </a:p>
        </p:txBody>
      </p:sp>
      <p:sp>
        <p:nvSpPr>
          <p:cNvPr id="114" name="Google Shape;114;ge0c0019f3d_0_0"/>
          <p:cNvSpPr txBox="1"/>
          <p:nvPr>
            <p:ph idx="1" type="body"/>
          </p:nvPr>
        </p:nvSpPr>
        <p:spPr>
          <a:xfrm>
            <a:off x="5929100" y="3295400"/>
            <a:ext cx="1008900" cy="4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it"/>
              <a:t>Scuole </a:t>
            </a:r>
            <a:endParaRPr/>
          </a:p>
        </p:txBody>
      </p:sp>
      <p:sp>
        <p:nvSpPr>
          <p:cNvPr id="115" name="Google Shape;115;ge0c0019f3d_0_0"/>
          <p:cNvSpPr txBox="1"/>
          <p:nvPr/>
        </p:nvSpPr>
        <p:spPr>
          <a:xfrm>
            <a:off x="1021553" y="498750"/>
            <a:ext cx="65976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FFD966"/>
                </a:solidFill>
                <a:latin typeface="Open Sans"/>
                <a:ea typeface="Open Sans"/>
                <a:cs typeface="Open Sans"/>
                <a:sym typeface="Open Sans"/>
              </a:rPr>
              <a:t>Stakeholder chiave</a:t>
            </a:r>
            <a:r>
              <a:rPr b="1" lang="it" sz="3000">
                <a:solidFill>
                  <a:srgbClr val="FFD966"/>
                </a:solidFill>
                <a:latin typeface="Open Sans"/>
                <a:ea typeface="Open Sans"/>
                <a:cs typeface="Open Sans"/>
                <a:sym typeface="Open Sans"/>
              </a:rPr>
              <a:t>…</a:t>
            </a:r>
            <a:r>
              <a:rPr b="1" i="0" lang="it" sz="3000" u="none" cap="none" strike="noStrike">
                <a:solidFill>
                  <a:srgbClr val="FFD966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i="0" lang="it" sz="2100" u="none" cap="none" strike="noStrike">
                <a:solidFill>
                  <a:srgbClr val="FFD966"/>
                </a:solidFill>
                <a:latin typeface="Open Sans"/>
                <a:ea typeface="Open Sans"/>
                <a:cs typeface="Open Sans"/>
                <a:sym typeface="Open Sans"/>
              </a:rPr>
              <a:t>per l</a:t>
            </a:r>
            <a:r>
              <a:rPr b="1" lang="it" sz="2100">
                <a:solidFill>
                  <a:srgbClr val="FFD966"/>
                </a:solidFill>
                <a:latin typeface="Open Sans"/>
                <a:ea typeface="Open Sans"/>
                <a:cs typeface="Open Sans"/>
                <a:sym typeface="Open Sans"/>
              </a:rPr>
              <a:t>’</a:t>
            </a:r>
            <a:r>
              <a:rPr b="1" i="0" lang="it" sz="2100" u="none" cap="none" strike="noStrike">
                <a:solidFill>
                  <a:srgbClr val="FFD966"/>
                </a:solidFill>
                <a:latin typeface="Open Sans"/>
                <a:ea typeface="Open Sans"/>
                <a:cs typeface="Open Sans"/>
                <a:sym typeface="Open Sans"/>
              </a:rPr>
              <a:t>attivazione del </a:t>
            </a:r>
            <a:r>
              <a:rPr b="1" i="0" lang="it" sz="2100" u="none" cap="none" strike="noStrike">
                <a:solidFill>
                  <a:srgbClr val="FF9900"/>
                </a:solidFill>
                <a:latin typeface="Open Sans"/>
                <a:ea typeface="Open Sans"/>
                <a:cs typeface="Open Sans"/>
                <a:sym typeface="Open Sans"/>
              </a:rPr>
              <a:t>processo educativo al bene comune</a:t>
            </a:r>
            <a:endParaRPr b="1" i="0" sz="2100" u="none" cap="none" strike="noStrike">
              <a:solidFill>
                <a:srgbClr val="FF99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Google Shape;116;ge0c0019f3d_0_0"/>
          <p:cNvSpPr txBox="1"/>
          <p:nvPr/>
        </p:nvSpPr>
        <p:spPr>
          <a:xfrm>
            <a:off x="107400" y="192512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7" name="Google Shape;117;ge0c0019f3d_0_0"/>
          <p:cNvSpPr txBox="1"/>
          <p:nvPr/>
        </p:nvSpPr>
        <p:spPr>
          <a:xfrm>
            <a:off x="3335350" y="205652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2.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8" name="Google Shape;118;ge0c0019f3d_0_0"/>
          <p:cNvSpPr txBox="1"/>
          <p:nvPr/>
        </p:nvSpPr>
        <p:spPr>
          <a:xfrm>
            <a:off x="2201000" y="346477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3.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9" name="Google Shape;119;ge0c0019f3d_0_0"/>
          <p:cNvSpPr txBox="1"/>
          <p:nvPr/>
        </p:nvSpPr>
        <p:spPr>
          <a:xfrm>
            <a:off x="5238200" y="3221150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4.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ge0c0019f3d_0_0"/>
          <p:cNvSpPr txBox="1"/>
          <p:nvPr>
            <p:ph idx="4294967295" type="ctrTitle"/>
          </p:nvPr>
        </p:nvSpPr>
        <p:spPr>
          <a:xfrm>
            <a:off x="6938088" y="3904450"/>
            <a:ext cx="22059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L’Italia riparte: visioni di futuro </a:t>
            </a:r>
            <a:b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</a:br>
            <a: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#tuttoèconnesso</a:t>
            </a:r>
            <a:endParaRPr b="0" i="0" sz="600" u="none" cap="none" strike="noStrik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121" name="Google Shape;121;ge0c0019f3d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3575" y="3887775"/>
            <a:ext cx="2270924" cy="981351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e0c0019f3d_0_0"/>
          <p:cNvSpPr txBox="1"/>
          <p:nvPr/>
        </p:nvSpPr>
        <p:spPr>
          <a:xfrm>
            <a:off x="6563300" y="2036950"/>
            <a:ext cx="22059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3100">
                <a:latin typeface="Open Sans"/>
                <a:ea typeface="Open Sans"/>
                <a:cs typeface="Open Sans"/>
                <a:sym typeface="Open Sans"/>
              </a:rPr>
              <a:t>5</a:t>
            </a:r>
            <a:r>
              <a:rPr lang="it" sz="3000">
                <a:latin typeface="Open Sans"/>
                <a:ea typeface="Open Sans"/>
                <a:cs typeface="Open Sans"/>
                <a:sym typeface="Open Sans"/>
              </a:rPr>
              <a:t>.</a:t>
            </a:r>
            <a:r>
              <a:rPr lang="it" sz="34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it" sz="1800">
                <a:latin typeface="Open Sans"/>
                <a:ea typeface="Open Sans"/>
                <a:cs typeface="Open Sans"/>
                <a:sym typeface="Open Sans"/>
              </a:rPr>
              <a:t>Associazioni di categoria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ge0ec81fe29_0_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26279"/>
            <a:ext cx="9144000" cy="570585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e0ec81fe29_0_15"/>
          <p:cNvSpPr txBox="1"/>
          <p:nvPr>
            <p:ph idx="1" type="body"/>
          </p:nvPr>
        </p:nvSpPr>
        <p:spPr>
          <a:xfrm>
            <a:off x="819075" y="1848750"/>
            <a:ext cx="2283000" cy="12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O</a:t>
            </a:r>
            <a:r>
              <a:rPr lang="it"/>
              <a:t>rientamento all’ecologia integrale delle imprese locali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29" name="Google Shape;129;ge0ec81fe29_0_15"/>
          <p:cNvSpPr txBox="1"/>
          <p:nvPr>
            <p:ph idx="1" type="body"/>
          </p:nvPr>
        </p:nvSpPr>
        <p:spPr>
          <a:xfrm>
            <a:off x="4166650" y="2133750"/>
            <a:ext cx="23751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E</a:t>
            </a:r>
            <a:r>
              <a:rPr lang="it"/>
              <a:t>mpowerment dei giovani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30" name="Google Shape;130;ge0ec81fe29_0_15"/>
          <p:cNvSpPr txBox="1"/>
          <p:nvPr>
            <p:ph idx="1" type="body"/>
          </p:nvPr>
        </p:nvSpPr>
        <p:spPr>
          <a:xfrm>
            <a:off x="2691025" y="3402975"/>
            <a:ext cx="30111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A</a:t>
            </a:r>
            <a:r>
              <a:rPr lang="it"/>
              <a:t>ttivazione e valorizzazione delle comunità locali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31" name="Google Shape;131;ge0ec81fe29_0_15"/>
          <p:cNvSpPr txBox="1"/>
          <p:nvPr>
            <p:ph idx="1" type="body"/>
          </p:nvPr>
        </p:nvSpPr>
        <p:spPr>
          <a:xfrm>
            <a:off x="6689725" y="2571750"/>
            <a:ext cx="2143800" cy="12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P</a:t>
            </a:r>
            <a:r>
              <a:rPr lang="it"/>
              <a:t>romozione delle esperienze imprenditoriali virtuose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32" name="Google Shape;132;ge0ec81fe29_0_15"/>
          <p:cNvSpPr txBox="1"/>
          <p:nvPr/>
        </p:nvSpPr>
        <p:spPr>
          <a:xfrm>
            <a:off x="1216528" y="547525"/>
            <a:ext cx="6597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FF9900"/>
                </a:solidFill>
                <a:latin typeface="Open Sans"/>
                <a:ea typeface="Open Sans"/>
                <a:cs typeface="Open Sans"/>
                <a:sym typeface="Open Sans"/>
              </a:rPr>
              <a:t>Risultati</a:t>
            </a:r>
            <a:r>
              <a:rPr b="1" i="0" lang="it" sz="3000" u="none" cap="none" strike="noStrike">
                <a:solidFill>
                  <a:srgbClr val="FFD966"/>
                </a:solidFill>
                <a:latin typeface="Open Sans"/>
                <a:ea typeface="Open Sans"/>
                <a:cs typeface="Open Sans"/>
                <a:sym typeface="Open Sans"/>
              </a:rPr>
              <a:t> attesi</a:t>
            </a:r>
            <a:endParaRPr b="1" i="0" sz="3000" u="none" cap="none" strike="noStrike">
              <a:solidFill>
                <a:srgbClr val="FFD9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ge0ec81fe29_0_15"/>
          <p:cNvSpPr txBox="1"/>
          <p:nvPr/>
        </p:nvSpPr>
        <p:spPr>
          <a:xfrm>
            <a:off x="107400" y="192512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ge0ec81fe29_0_15"/>
          <p:cNvSpPr txBox="1"/>
          <p:nvPr/>
        </p:nvSpPr>
        <p:spPr>
          <a:xfrm>
            <a:off x="3335350" y="205652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2.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5" name="Google Shape;135;ge0ec81fe29_0_15"/>
          <p:cNvSpPr txBox="1"/>
          <p:nvPr/>
        </p:nvSpPr>
        <p:spPr>
          <a:xfrm>
            <a:off x="1797400" y="346477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3.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6" name="Google Shape;136;ge0ec81fe29_0_15"/>
          <p:cNvSpPr txBox="1"/>
          <p:nvPr/>
        </p:nvSpPr>
        <p:spPr>
          <a:xfrm>
            <a:off x="5858425" y="3221125"/>
            <a:ext cx="83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it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4.</a:t>
            </a:r>
            <a:endParaRPr b="1" i="0" sz="3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7" name="Google Shape;137;ge0ec81fe29_0_15"/>
          <p:cNvSpPr txBox="1"/>
          <p:nvPr>
            <p:ph idx="4294967295" type="ctrTitle"/>
          </p:nvPr>
        </p:nvSpPr>
        <p:spPr>
          <a:xfrm>
            <a:off x="6938088" y="3904450"/>
            <a:ext cx="22059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L’Italia riparte: visioni di futuro </a:t>
            </a:r>
            <a:b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</a:br>
            <a:r>
              <a:rPr b="0" i="0" lang="it" sz="18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#tuttoèconnesso</a:t>
            </a:r>
            <a:endParaRPr b="0" i="0" sz="600" u="none" cap="none" strike="noStrik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138" name="Google Shape;138;ge0ec81fe29_0_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3575" y="3887775"/>
            <a:ext cx="2270924" cy="981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 txBox="1"/>
          <p:nvPr>
            <p:ph type="ctrTitle"/>
          </p:nvPr>
        </p:nvSpPr>
        <p:spPr>
          <a:xfrm>
            <a:off x="2644500" y="1215875"/>
            <a:ext cx="38550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it"/>
              <a:t>Grazie!</a:t>
            </a:r>
            <a:endParaRPr sz="3000"/>
          </a:p>
        </p:txBody>
      </p:sp>
      <p:sp>
        <p:nvSpPr>
          <p:cNvPr id="144" name="Google Shape;144;p4"/>
          <p:cNvSpPr txBox="1"/>
          <p:nvPr>
            <p:ph idx="1" type="subTitle"/>
          </p:nvPr>
        </p:nvSpPr>
        <p:spPr>
          <a:xfrm>
            <a:off x="3044700" y="2621080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it"/>
              <a:t>#ilpianetachesperiamo #tuttoèconnesso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it"/>
              <a:t>Taranto 2021</a:t>
            </a:r>
            <a:endParaRPr/>
          </a:p>
        </p:txBody>
      </p:sp>
      <p:pic>
        <p:nvPicPr>
          <p:cNvPr id="145" name="Google Shape;14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0925" y="3921199"/>
            <a:ext cx="2193577" cy="947917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4"/>
          <p:cNvSpPr txBox="1"/>
          <p:nvPr>
            <p:ph type="ctrTitle"/>
          </p:nvPr>
        </p:nvSpPr>
        <p:spPr>
          <a:xfrm>
            <a:off x="6938088" y="3904450"/>
            <a:ext cx="22059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it" sz="1800"/>
              <a:t>L’Italia riparte: visioni di futuro </a:t>
            </a:r>
            <a:br>
              <a:rPr lang="it" sz="1800"/>
            </a:br>
            <a:r>
              <a:rPr lang="it" sz="1800"/>
              <a:t>#tuttoèconnesso</a:t>
            </a:r>
            <a:endParaRPr sz="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